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exend Dec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LexendDeca-bold.fntdata"/><Relationship Id="rId12" Type="http://schemas.openxmlformats.org/officeDocument/2006/relationships/slide" Target="slides/slide7.xml"/><Relationship Id="rId23" Type="http://schemas.openxmlformats.org/officeDocument/2006/relationships/font" Target="fonts/LexendDec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1dfe40c8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1dfe40c8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1dfe40c8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1dfe40c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4e6f8f4ca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e4e6f8f4ca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1dfe40c8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1dfe40c8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4e6f8f4ca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4e6f8f4ca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11dfe40c8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11dfe40c8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4e6f8f4ca_3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4e6f8f4ca_3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4e6f8f4ca_3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4e6f8f4ca_3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e4e6f8f4ca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e4e6f8f4c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4e6f8f4ca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4e6f8f4ca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e4e6f8f4ca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e4e6f8f4ca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4e6f8f4ca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4e6f8f4ca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4e6f8f4ca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4e6f8f4ca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4e6f8f4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4e6f8f4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4e6f8f4ca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4e6f8f4ca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4e6f8f4ca_3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4e6f8f4ca_3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body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Small circuit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sz="3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2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6.jp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Relationship Id="rId8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9" Type="http://schemas.openxmlformats.org/officeDocument/2006/relationships/image" Target="../media/image12.png"/><Relationship Id="rId5" Type="http://schemas.openxmlformats.org/officeDocument/2006/relationships/image" Target="../media/image7.jpg"/><Relationship Id="rId6" Type="http://schemas.openxmlformats.org/officeDocument/2006/relationships/image" Target="../media/image6.jp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151225" y="957600"/>
            <a:ext cx="55986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Projet IOT : 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700"/>
              <a:t>Montre connectée </a:t>
            </a:r>
            <a:r>
              <a:rPr lang="fr" sz="4700"/>
              <a:t>médicale</a:t>
            </a:r>
            <a:endParaRPr sz="4700"/>
          </a:p>
        </p:txBody>
      </p:sp>
      <p:pic>
        <p:nvPicPr>
          <p:cNvPr descr="Montre PNG pour téléchargement gratuit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36178">
            <a:off x="5558765" y="1850992"/>
            <a:ext cx="2192620" cy="135009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-61125" y="4732800"/>
            <a:ext cx="88986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Présenté par </a:t>
            </a:r>
            <a:r>
              <a:rPr b="1" lang="fr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DEBOFFLE Romain</a:t>
            </a:r>
            <a:r>
              <a:rPr lang="fr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et </a:t>
            </a:r>
            <a:r>
              <a:rPr b="1" lang="fr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NAKACHE-MALBETE Nathanael</a:t>
            </a:r>
            <a:endParaRPr b="1"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500" y="2928100"/>
            <a:ext cx="2375325" cy="121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750" y="2928100"/>
            <a:ext cx="1323700" cy="13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/>
        </p:nvSpPr>
        <p:spPr>
          <a:xfrm>
            <a:off x="40900" y="122700"/>
            <a:ext cx="84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II - Présentation du code et modèle de communication utilisé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5" y="1251363"/>
            <a:ext cx="4045150" cy="264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6223" y="1696398"/>
            <a:ext cx="4445374" cy="1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169925" y="3892150"/>
            <a:ext cx="23895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Fonction d’affichage sur l’écran LCD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4376225" y="3447100"/>
            <a:ext cx="34893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Fonction de lecture et d’affichage du capteur cardiaque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/>
          <p:nvPr/>
        </p:nvSpPr>
        <p:spPr>
          <a:xfrm>
            <a:off x="40900" y="122700"/>
            <a:ext cx="84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II - Présentation du code et modèle de communication utilisé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36800"/>
            <a:ext cx="53625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7750" y="625750"/>
            <a:ext cx="2265381" cy="34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117900" y="3660975"/>
            <a:ext cx="32364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Fonction de lecture et d’affichage de la température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801325" y="4037225"/>
            <a:ext cx="210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Fonction de lecture des vibrations et logiques liées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/>
          <p:nvPr>
            <p:ph type="title"/>
          </p:nvPr>
        </p:nvSpPr>
        <p:spPr>
          <a:xfrm>
            <a:off x="1556575" y="-82275"/>
            <a:ext cx="6194400" cy="18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III - Mise en pratique : Communication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00"/>
              <a:t>Arduino - Application</a:t>
            </a:r>
            <a:endParaRPr sz="330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81775" y="7659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75" y="2120201"/>
            <a:ext cx="1603975" cy="1605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5"/>
          <p:cNvCxnSpPr/>
          <p:nvPr/>
        </p:nvCxnSpPr>
        <p:spPr>
          <a:xfrm>
            <a:off x="2127425" y="2751800"/>
            <a:ext cx="1131900" cy="6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6" name="Google Shape;20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250" y="2103813"/>
            <a:ext cx="1654450" cy="165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5"/>
          <p:cNvCxnSpPr/>
          <p:nvPr/>
        </p:nvCxnSpPr>
        <p:spPr>
          <a:xfrm>
            <a:off x="5587750" y="2751800"/>
            <a:ext cx="1131900" cy="6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8" name="Google Shape;208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600" y="1918450"/>
            <a:ext cx="2025201" cy="202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680975" y="3725425"/>
            <a:ext cx="1604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Client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0" name="Google Shape;210;p25"/>
          <p:cNvSpPr txBox="1"/>
          <p:nvPr/>
        </p:nvSpPr>
        <p:spPr>
          <a:xfrm>
            <a:off x="7208825" y="3785125"/>
            <a:ext cx="17925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Serveur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IV - Axes d’améliorations</a:t>
            </a:r>
            <a:endParaRPr sz="2200"/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101" y="4148980"/>
            <a:ext cx="1938901" cy="99452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0" y="970025"/>
            <a:ext cx="9144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Changement de l’arduino :</a:t>
            </a:r>
            <a:endParaRPr b="1"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Arduino Nano 33 BLE Sense = P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ossède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BLE, un 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accéléromètre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et un capteur de température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Arduino Nano 33 IoT = Possède BLE, Wifi et accéléromètre</a:t>
            </a:r>
            <a:endParaRPr b="1"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Montre PNG pour téléchargement gratuit"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8">
            <a:off x="0" y="3708914"/>
            <a:ext cx="2329798" cy="1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7375" y="2080525"/>
            <a:ext cx="2132867" cy="15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3623" y="2135175"/>
            <a:ext cx="2653625" cy="14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 txBox="1"/>
          <p:nvPr/>
        </p:nvSpPr>
        <p:spPr>
          <a:xfrm>
            <a:off x="1167325" y="3680175"/>
            <a:ext cx="213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Arduino Nano 33 BLE Sense</a:t>
            </a:r>
            <a:endParaRPr i="1"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2" name="Google Shape;222;p26"/>
          <p:cNvSpPr txBox="1"/>
          <p:nvPr/>
        </p:nvSpPr>
        <p:spPr>
          <a:xfrm>
            <a:off x="4463625" y="3625525"/>
            <a:ext cx="213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Arduino Nano 33 IoT </a:t>
            </a:r>
            <a:endParaRPr i="1"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IV - Axes d’améliorations</a:t>
            </a:r>
            <a:endParaRPr sz="2200"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101" y="4148980"/>
            <a:ext cx="1938901" cy="994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re PNG pour téléchargement gratuit" id="229" name="Google Shape;22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8">
            <a:off x="0" y="3708914"/>
            <a:ext cx="2329798" cy="14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 txBox="1"/>
          <p:nvPr/>
        </p:nvSpPr>
        <p:spPr>
          <a:xfrm>
            <a:off x="2975" y="880250"/>
            <a:ext cx="8798100" cy="29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Détection de chute</a:t>
            </a: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: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Avoir un capteur de vibration avec une certaine résistance en fonction de l’ampleur de la chute 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Remplacer ce dernier par un accéléromètre pour augmenter la précision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Ecran LCD</a:t>
            </a: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: 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Remplacer l'écran LCD par un écran LCD Waveshare Rond ou par Seamuig I2C OLED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Capteur rythme cardiaque </a:t>
            </a:r>
            <a:r>
              <a:rPr lang="fr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Remplacer le capteur PULSE SENSOR AMPED par un module capteur de pulsations Grove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Ajout d’un type de communication :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uli"/>
              <a:buChar char="-"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Communication par Wifi afin de notifier une personne en cas de chute détectée 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471" y="3935860"/>
            <a:ext cx="908125" cy="90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0491" y="4013324"/>
            <a:ext cx="1023725" cy="82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9820" y="4013323"/>
            <a:ext cx="2329800" cy="82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V - </a:t>
            </a:r>
            <a:r>
              <a:rPr lang="fr" sz="2200"/>
              <a:t>Risques Potentiels Liés à la Communication</a:t>
            </a:r>
            <a:endParaRPr sz="2200"/>
          </a:p>
        </p:txBody>
      </p:sp>
      <p:sp>
        <p:nvSpPr>
          <p:cNvPr id="239" name="Google Shape;239;p28"/>
          <p:cNvSpPr txBox="1"/>
          <p:nvPr/>
        </p:nvSpPr>
        <p:spPr>
          <a:xfrm>
            <a:off x="172950" y="979450"/>
            <a:ext cx="8798100" cy="24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uli"/>
              <a:buChar char="-"/>
            </a:pP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Sécurité des Données</a:t>
            </a: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: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   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 Utilisation de protocole sécurisé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     - Authentification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- 	</a:t>
            </a: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Risques de Piratage </a:t>
            </a: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 Analyse 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Régulière</a:t>
            </a: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, Mise à Jour etc…</a:t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 - 	</a:t>
            </a: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Confidentialité</a:t>
            </a:r>
            <a:r>
              <a:rPr b="1"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fr" sz="1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 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 Respect des droits liés à la confidentialité (RGPD…)</a:t>
            </a:r>
            <a:endParaRPr sz="1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413" y="1177600"/>
            <a:ext cx="1717325" cy="1547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re PNG pour téléchargement gratuit" id="242" name="Google Shape;24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38">
            <a:off x="5" y="3502227"/>
            <a:ext cx="2920365" cy="179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VI - Conclusion</a:t>
            </a:r>
            <a:endParaRPr sz="2200"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tre PNG pour téléchargement gratuit"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8">
            <a:off x="5" y="3502227"/>
            <a:ext cx="2920365" cy="1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2681725" y="1227225"/>
            <a:ext cx="39393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fr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Budget actuel : 79€</a:t>
            </a:r>
            <a:endParaRPr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lang="fr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Budget envisagé : 115€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23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9025" y="1297200"/>
            <a:ext cx="1191025" cy="119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9"/>
          <p:cNvCxnSpPr/>
          <p:nvPr/>
        </p:nvCxnSpPr>
        <p:spPr>
          <a:xfrm flipH="1" rot="10800000">
            <a:off x="589125" y="3133950"/>
            <a:ext cx="1303800" cy="19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9"/>
          <p:cNvSpPr txBox="1"/>
          <p:nvPr/>
        </p:nvSpPr>
        <p:spPr>
          <a:xfrm>
            <a:off x="1990700" y="2746725"/>
            <a:ext cx="45567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Nécessite un plus gros budget pour + de précision et de qualité </a:t>
            </a:r>
            <a:endParaRPr sz="2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191" y="2345425"/>
            <a:ext cx="2733324" cy="1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-150" y="-2725"/>
            <a:ext cx="91440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Merci de votre attention ! </a:t>
            </a:r>
            <a:endParaRPr b="1" i="1" sz="2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27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Avez-vous des questions ? </a:t>
            </a:r>
            <a:endParaRPr b="1" i="1" sz="27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00" y="217401"/>
            <a:ext cx="935176" cy="93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263" y="261757"/>
            <a:ext cx="935174" cy="93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0000" y="3747425"/>
            <a:ext cx="1323700" cy="1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3525" y="217400"/>
            <a:ext cx="1144325" cy="1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0" y="21182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45675" y="1232575"/>
            <a:ext cx="81945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 - Présentation du projet et cahier des charges</a:t>
            </a:r>
            <a:endParaRPr sz="2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II - Présentation du code et modèle de communication utilisé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III - Mise en pratique : Communication Arduino et Application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IV - Axes d’améliorations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 - Risques Potentiels Liés à la Communication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fr" sz="2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VI - Conclusion</a:t>
            </a:r>
            <a:endParaRPr sz="2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I - Présentation du projet et cahier des charges</a:t>
            </a:r>
            <a:endParaRPr sz="2200"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138375" y="1445150"/>
            <a:ext cx="7740000" cy="11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Créer un système de surveillance de la santé personnalisé et avancé capable de :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-"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Surveiller en temps réel plusieurs paramètres physiologiques et climatiques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"/>
              <a:buChar char="-"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Détecter les anomalies et fournir des alertes en cas de problème.</a:t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descr="Montre PNG pour téléchargement gratuit"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8">
            <a:off x="5" y="3104577"/>
            <a:ext cx="2920365" cy="17982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38375" y="999650"/>
            <a:ext cx="19269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Objectif du Projet :</a:t>
            </a: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4294967295" type="title"/>
          </p:nvPr>
        </p:nvSpPr>
        <p:spPr>
          <a:xfrm>
            <a:off x="106900" y="0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 - Présentation du projet et cahier des charges</a:t>
            </a:r>
            <a:endParaRPr sz="18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0" y="784775"/>
            <a:ext cx="9144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Fonctionnalités</a:t>
            </a: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principales </a:t>
            </a: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:</a:t>
            </a: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0" y="2068825"/>
            <a:ext cx="2302026" cy="12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4976" y="1471925"/>
            <a:ext cx="2387850" cy="238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0075" y="1759450"/>
            <a:ext cx="1812800" cy="1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4294967295" type="title"/>
          </p:nvPr>
        </p:nvSpPr>
        <p:spPr>
          <a:xfrm>
            <a:off x="106900" y="0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 - Présentation du projet et cahier des charges</a:t>
            </a:r>
            <a:endParaRPr sz="1800"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0" y="784775"/>
            <a:ext cx="9144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Exigences techniques :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575" y="4355450"/>
            <a:ext cx="1270146" cy="70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4613" y="4186125"/>
            <a:ext cx="957375" cy="9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7500" y="4355450"/>
            <a:ext cx="706300" cy="7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3411800" y="3258850"/>
            <a:ext cx="2735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Capteur de vibration SW-420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7">
            <a:alphaModFix/>
          </a:blip>
          <a:srcRect b="0" l="0" r="27761" t="27012"/>
          <a:stretch/>
        </p:blipFill>
        <p:spPr>
          <a:xfrm>
            <a:off x="822288" y="1474075"/>
            <a:ext cx="1722725" cy="17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692025" y="3353200"/>
            <a:ext cx="236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Capteur de pulsation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8">
            <a:alphaModFix/>
          </a:blip>
          <a:srcRect b="6798" l="10260" r="4452" t="10399"/>
          <a:stretch/>
        </p:blipFill>
        <p:spPr>
          <a:xfrm>
            <a:off x="6553141" y="1402000"/>
            <a:ext cx="2136659" cy="1784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ule capteur de vibration Grove 101020586 pour arduino" id="109" name="Google Shape;109;p18"/>
          <p:cNvPicPr preferRelativeResize="0"/>
          <p:nvPr/>
        </p:nvPicPr>
        <p:blipFill rotWithShape="1">
          <a:blip r:embed="rId9">
            <a:alphaModFix/>
          </a:blip>
          <a:srcRect b="28950" l="23041" r="22705" t="30256"/>
          <a:stretch/>
        </p:blipFill>
        <p:spPr>
          <a:xfrm>
            <a:off x="3779712" y="1592513"/>
            <a:ext cx="1999875" cy="15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121475" y="3353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Capteur de température 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>
    <mc:Choice Requires="p14">
      <p:transition>
        <p14:flip dir="l"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4294967295" type="title"/>
          </p:nvPr>
        </p:nvSpPr>
        <p:spPr>
          <a:xfrm>
            <a:off x="106900" y="0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 - Présentation du projet et cahier des charges</a:t>
            </a:r>
            <a:endParaRPr sz="1800"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0" y="784775"/>
            <a:ext cx="9144000" cy="8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Exigences techniques :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411800" y="3258850"/>
            <a:ext cx="27357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0" l="0" r="27761" t="27012"/>
          <a:stretch/>
        </p:blipFill>
        <p:spPr>
          <a:xfrm>
            <a:off x="522199" y="4218975"/>
            <a:ext cx="776932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692025" y="3353200"/>
            <a:ext cx="23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5">
            <a:alphaModFix/>
          </a:blip>
          <a:srcRect b="6798" l="10260" r="4452" t="10399"/>
          <a:stretch/>
        </p:blipFill>
        <p:spPr>
          <a:xfrm>
            <a:off x="5823619" y="4261000"/>
            <a:ext cx="839432" cy="700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dule capteur de vibration Grove 101020586 pour arduino" id="122" name="Google Shape;122;p19"/>
          <p:cNvPicPr preferRelativeResize="0"/>
          <p:nvPr/>
        </p:nvPicPr>
        <p:blipFill rotWithShape="1">
          <a:blip r:embed="rId6">
            <a:alphaModFix/>
          </a:blip>
          <a:srcRect b="28950" l="23041" r="22705" t="30256"/>
          <a:stretch/>
        </p:blipFill>
        <p:spPr>
          <a:xfrm>
            <a:off x="3173856" y="4260989"/>
            <a:ext cx="932275" cy="700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6121475" y="33532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99220">
            <a:off x="2937124" y="984568"/>
            <a:ext cx="3269749" cy="2571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2668250" y="3204600"/>
            <a:ext cx="39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Arduino MKR 1010 WIFI</a:t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6425" y="1472100"/>
            <a:ext cx="1196950" cy="11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6852375" y="2571750"/>
            <a:ext cx="17610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+ un Buzzer pour l’alerte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025" y="1727298"/>
            <a:ext cx="1196951" cy="1196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-333575" y="2985700"/>
            <a:ext cx="2237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+ un </a:t>
            </a:r>
            <a:r>
              <a:rPr lang="fr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écran</a:t>
            </a:r>
            <a:r>
              <a:rPr lang="fr" sz="11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LCD pour affichage</a:t>
            </a:r>
            <a:endParaRPr sz="11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389" y="601699"/>
            <a:ext cx="4275226" cy="427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0" y="6915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I - Présentation du projet et cahier des charges</a:t>
            </a:r>
            <a:endParaRPr b="1" sz="18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159700" y="2277900"/>
            <a:ext cx="308100" cy="73200"/>
          </a:xfrm>
          <a:prstGeom prst="roundRect">
            <a:avLst>
              <a:gd fmla="val 16667" name="adj"/>
            </a:avLst>
          </a:prstGeom>
          <a:solidFill>
            <a:srgbClr val="FF0000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2869650" y="1147050"/>
            <a:ext cx="233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5159700" y="2571750"/>
            <a:ext cx="308100" cy="73200"/>
          </a:xfrm>
          <a:prstGeom prst="roundRect">
            <a:avLst>
              <a:gd fmla="val 16667" name="adj"/>
            </a:avLst>
          </a:prstGeom>
          <a:solidFill>
            <a:srgbClr val="000000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3041850" y="2380800"/>
            <a:ext cx="9312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3041850" y="2454000"/>
            <a:ext cx="9312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3454450" y="3133650"/>
            <a:ext cx="5187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3454350" y="3237425"/>
            <a:ext cx="5187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3454450" y="3341200"/>
            <a:ext cx="5187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5159700" y="2940875"/>
            <a:ext cx="8922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5158825" y="3036200"/>
            <a:ext cx="931200" cy="73200"/>
          </a:xfrm>
          <a:prstGeom prst="roundRect">
            <a:avLst>
              <a:gd fmla="val 16667" name="adj"/>
            </a:avLst>
          </a:prstGeom>
          <a:solidFill>
            <a:srgbClr val="F67A21">
              <a:alpha val="57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7" name="Google Shape;147;p20"/>
          <p:cNvSpPr/>
          <p:nvPr/>
        </p:nvSpPr>
        <p:spPr>
          <a:xfrm>
            <a:off x="2636150" y="238080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2636150" y="245400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06200" y="313365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06200" y="3237425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06200" y="334120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2" name="Google Shape;152;p20"/>
          <p:cNvSpPr/>
          <p:nvPr/>
        </p:nvSpPr>
        <p:spPr>
          <a:xfrm rot="10800000">
            <a:off x="6101700" y="303620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3" name="Google Shape;153;p20"/>
          <p:cNvSpPr/>
          <p:nvPr/>
        </p:nvSpPr>
        <p:spPr>
          <a:xfrm rot="10800000">
            <a:off x="6101700" y="2940875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4" name="Google Shape;154;p20"/>
          <p:cNvSpPr/>
          <p:nvPr/>
        </p:nvSpPr>
        <p:spPr>
          <a:xfrm rot="10800000">
            <a:off x="5491150" y="227790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5" name="Google Shape;155;p20"/>
          <p:cNvSpPr/>
          <p:nvPr/>
        </p:nvSpPr>
        <p:spPr>
          <a:xfrm rot="10800000">
            <a:off x="5491150" y="2571750"/>
            <a:ext cx="308100" cy="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0" y="205975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II - Présentation du code et modèle de communication utilisé</a:t>
            </a:r>
            <a:endParaRPr sz="2200"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0" y="7847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75" y="864325"/>
            <a:ext cx="3592225" cy="35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819125" y="1028650"/>
            <a:ext cx="5325000" cy="32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Modèle de communication : </a:t>
            </a:r>
            <a:endParaRPr b="1"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-&gt; Bluetooth Low Energy (BLE)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Pourquoi ?</a:t>
            </a:r>
            <a:endParaRPr b="1"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-&gt; Variante du Bluetooth « classique » qui permet d'envoyer de faible quantités de données.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Dans notre contexte : </a:t>
            </a:r>
            <a:endParaRPr b="1"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-&gt; Envoyer des données de l’Arduino à l’application mobile (température et battements cardiaques relevés)</a:t>
            </a:r>
            <a:endParaRPr sz="1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idx="4294967295" type="title"/>
          </p:nvPr>
        </p:nvSpPr>
        <p:spPr>
          <a:xfrm>
            <a:off x="106900" y="0"/>
            <a:ext cx="9144000" cy="44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II - Présentation du code et modèle de communication utilisé</a:t>
            </a:r>
            <a:endParaRPr sz="1800"/>
          </a:p>
        </p:txBody>
      </p:sp>
      <p:pic>
        <p:nvPicPr>
          <p:cNvPr id="171" name="Google Shape;17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3621" y="4358525"/>
            <a:ext cx="1530374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75" y="1774800"/>
            <a:ext cx="4387476" cy="10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025" y="1127700"/>
            <a:ext cx="4094750" cy="22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152975" y="2787950"/>
            <a:ext cx="210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Création</a:t>
            </a: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des éléments du BLE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4780025" y="3370275"/>
            <a:ext cx="21096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Logique du main</a:t>
            </a:r>
            <a:endParaRPr i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p:transition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